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sldIdLst>
    <p:sldId id="256" r:id="rId2"/>
    <p:sldId id="259" r:id="rId3"/>
    <p:sldId id="328" r:id="rId4"/>
    <p:sldId id="32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5" r:id="rId17"/>
    <p:sldId id="276" r:id="rId18"/>
    <p:sldId id="278" r:id="rId19"/>
    <p:sldId id="286" r:id="rId20"/>
    <p:sldId id="277" r:id="rId21"/>
    <p:sldId id="268" r:id="rId22"/>
    <p:sldId id="280" r:id="rId23"/>
    <p:sldId id="281" r:id="rId24"/>
    <p:sldId id="269" r:id="rId25"/>
    <p:sldId id="282" r:id="rId26"/>
    <p:sldId id="283" r:id="rId27"/>
    <p:sldId id="284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85" r:id="rId40"/>
    <p:sldId id="299" r:id="rId41"/>
    <p:sldId id="300" r:id="rId42"/>
    <p:sldId id="301" r:id="rId43"/>
    <p:sldId id="325" r:id="rId44"/>
    <p:sldId id="307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3" r:id="rId63"/>
    <p:sldId id="322" r:id="rId64"/>
    <p:sldId id="32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5"/>
  </p:normalViewPr>
  <p:slideViewPr>
    <p:cSldViewPr snapToGrid="0" snapToObjects="1">
      <p:cViewPr varScale="1">
        <p:scale>
          <a:sx n="77" d="100"/>
          <a:sy n="77" d="100"/>
        </p:scale>
        <p:origin x="192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A7A6-D7D7-7E46-A3DF-1317F284E2ED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8484-5F7A-1C4A-B398-D14F49A6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is sum square pixel distance</a:t>
            </a:r>
            <a:r>
              <a:rPr lang="en-US" baseline="0" dirty="0" smtClean="0"/>
              <a:t> + log-</a:t>
            </a:r>
            <a:r>
              <a:rPr lang="en-US" baseline="0" dirty="0" err="1" smtClean="0"/>
              <a:t>sparsity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 anchor="b" anchorCtr="0"/>
          <a:lstStyle>
            <a:lvl1pPr algn="ctr">
              <a:defRPr sz="4800" b="1" cap="all"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3900" y="38338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670300"/>
            <a:ext cx="8153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0032" b="21122"/>
          <a:stretch/>
        </p:blipFill>
        <p:spPr>
          <a:xfrm>
            <a:off x="71544" y="35776"/>
            <a:ext cx="2857500" cy="168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70788" y="168476"/>
            <a:ext cx="3197202" cy="14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8229600" cy="5364163"/>
          </a:xfrm>
        </p:spPr>
        <p:txBody>
          <a:bodyPr vert="eaVert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latin typeface="Helvetica"/>
                <a:cs typeface="Helvetica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82000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2822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505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/>
                <a:cs typeface="Helvetica"/>
              </a:defRPr>
            </a:lvl1pPr>
            <a:lvl2pPr marL="685800" indent="-336550">
              <a:defRPr sz="2400">
                <a:latin typeface="Helvetica"/>
                <a:cs typeface="Helvetica"/>
              </a:defRPr>
            </a:lvl2pPr>
            <a:lvl3pPr marL="1035050" indent="-349250">
              <a:buSzPct val="9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3pPr>
            <a:lvl4pPr marL="1371600" indent="-336550">
              <a:buSzPct val="75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4pPr>
            <a:lvl5pPr marL="1720850" indent="-349250">
              <a:buSzPct val="6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chemeClr val="accent1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2065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76400"/>
            <a:ext cx="7772400" cy="1362075"/>
          </a:xfrm>
        </p:spPr>
        <p:txBody>
          <a:bodyPr anchor="b" anchorCtr="0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2877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200400"/>
            <a:ext cx="81534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6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58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4040188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60438"/>
            <a:ext cx="4041775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903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44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048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/>
                <a:cs typeface="Helvetica"/>
              </a:defRPr>
            </a:lvl1pPr>
            <a:lvl2pPr>
              <a:defRPr sz="2800">
                <a:latin typeface="Helvetica"/>
                <a:cs typeface="Helvetica"/>
              </a:defRPr>
            </a:lvl2pPr>
            <a:lvl3pPr>
              <a:defRPr sz="2400">
                <a:latin typeface="Helvetica"/>
                <a:cs typeface="Helvetica"/>
              </a:defRPr>
            </a:lvl3pPr>
            <a:lvl4pPr>
              <a:defRPr sz="2000">
                <a:latin typeface="Helvetica"/>
                <a:cs typeface="Helvetica"/>
              </a:defRPr>
            </a:lvl4pPr>
            <a:lvl5pPr>
              <a:defRPr sz="2000"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4B753F5A-8448-4BB9-A386-AECB8B463258}" type="datetimeFigureOut">
              <a:rPr lang="en-US" smtClean="0"/>
              <a:pPr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37B82095-4FFA-4A63-9E91-F1D409BCEA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043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>
                <a:latin typeface="Helvetica"/>
                <a:cs typeface="Helvetic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85800" y="762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2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53F5A-8448-4BB9-A386-AECB8B46325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2095-4FFA-4A63-9E91-F1D409BC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CBMM Summer School</a:t>
            </a:r>
          </a:p>
          <a:p>
            <a:r>
              <a:rPr lang="en-US" dirty="0" smtClean="0"/>
              <a:t>Aug </a:t>
            </a:r>
            <a:r>
              <a:rPr lang="en-US" dirty="0" smtClean="0"/>
              <a:t>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5" cy="1428376"/>
          </a:xfrm>
        </p:spPr>
        <p:txBody>
          <a:bodyPr/>
          <a:lstStyle/>
          <a:p>
            <a:r>
              <a:rPr lang="en-US" b="1" dirty="0" smtClean="0"/>
              <a:t>Maximum Likelihood Estimator:</a:t>
            </a:r>
            <a:r>
              <a:rPr lang="en-US" dirty="0" smtClean="0"/>
              <a:t> The value of the parameters of a given model that maximizes the likelihood function for a set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73404"/>
              </p:ext>
            </p:extLst>
          </p:nvPr>
        </p:nvGraphicFramePr>
        <p:xfrm>
          <a:off x="1993153" y="2732751"/>
          <a:ext cx="4801724" cy="116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4" imgW="1358900" imgH="330200" progId="Equation.3">
                  <p:embed/>
                </p:oleObj>
              </mc:Choice>
              <mc:Fallback>
                <p:oleObj name="Equation" r:id="rId4" imgW="13589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153" y="2732751"/>
                        <a:ext cx="4801724" cy="1166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Coin flips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47" y="3118551"/>
            <a:ext cx="7189547" cy="35947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89453" y="1993301"/>
            <a:ext cx="2797631" cy="1125250"/>
          </a:xfrm>
          <a:prstGeom prst="wedgeRectCallout">
            <a:avLst>
              <a:gd name="adj1" fmla="val -71405"/>
              <a:gd name="adj2" fmla="val 5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latin typeface="Helvetica"/>
                <a:cs typeface="Helvetica"/>
              </a:rPr>
              <a:t>Θ</a:t>
            </a:r>
            <a:r>
              <a:rPr lang="en-US" baseline="-25000" dirty="0" err="1" smtClean="0">
                <a:latin typeface="Helvetica"/>
                <a:cs typeface="Helvetica"/>
              </a:rPr>
              <a:t>mle</a:t>
            </a:r>
            <a:r>
              <a:rPr lang="en-US" dirty="0" smtClean="0">
                <a:latin typeface="Helvetica"/>
                <a:cs typeface="Helvetica"/>
              </a:rPr>
              <a:t>= 5/12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15805" y="3118551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7682" y="42598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444451"/>
          </a:xfrm>
        </p:spPr>
        <p:txBody>
          <a:bodyPr/>
          <a:lstStyle/>
          <a:p>
            <a:r>
              <a:rPr lang="en-US" b="1" dirty="0" smtClean="0"/>
              <a:t>Cost function / loss function: </a:t>
            </a:r>
            <a:r>
              <a:rPr lang="en-US" dirty="0" smtClean="0"/>
              <a:t>A function that maps a set of events into a number that represents the “cost” of that event occurring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277025"/>
            <a:ext cx="8229600" cy="383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general than likelihood</a:t>
            </a:r>
          </a:p>
          <a:p>
            <a:endParaRPr lang="en-US" dirty="0" smtClean="0"/>
          </a:p>
          <a:p>
            <a:r>
              <a:rPr lang="en-US" dirty="0" smtClean="0"/>
              <a:t>The “cost” of likelihood is typically the negative log-likelihood: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92073"/>
              </p:ext>
            </p:extLst>
          </p:nvPr>
        </p:nvGraphicFramePr>
        <p:xfrm>
          <a:off x="2058988" y="409892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4" imgW="1511300" imgH="203200" progId="Equation.3">
                  <p:embed/>
                </p:oleObj>
              </mc:Choice>
              <mc:Fallback>
                <p:oleObj name="Equation" r:id="rId4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8988" y="409892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-&gt;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1520504"/>
            <a:ext cx="4051495" cy="405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77" y="1520504"/>
            <a:ext cx="4051495" cy="405149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840606"/>
              </p:ext>
            </p:extLst>
          </p:nvPr>
        </p:nvGraphicFramePr>
        <p:xfrm>
          <a:off x="2058988" y="82867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1" name="Equation" r:id="rId5" imgW="1511300" imgH="203200" progId="Equation.3">
                  <p:embed/>
                </p:oleObj>
              </mc:Choice>
              <mc:Fallback>
                <p:oleObj name="Equation" r:id="rId5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8988" y="82867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40841"/>
              </p:ext>
            </p:extLst>
          </p:nvPr>
        </p:nvGraphicFramePr>
        <p:xfrm>
          <a:off x="692150" y="5467350"/>
          <a:ext cx="77263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" name="Equation" r:id="rId7" imgW="2400300" imgH="330200" progId="Equation.3">
                  <p:embed/>
                </p:oleObj>
              </mc:Choice>
              <mc:Fallback>
                <p:oleObj name="Equation" r:id="rId7" imgW="240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150" y="5467350"/>
                        <a:ext cx="7726363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282986" y="1520504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4868" y="4172880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urn problem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2550236"/>
            <a:ext cx="6667500" cy="333375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426740"/>
              </p:ext>
            </p:extLst>
          </p:nvPr>
        </p:nvGraphicFramePr>
        <p:xfrm>
          <a:off x="2449513" y="5578475"/>
          <a:ext cx="420846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4" imgW="1308100" imgH="330200" progId="Equation.3">
                  <p:embed/>
                </p:oleObj>
              </mc:Choice>
              <mc:Fallback>
                <p:oleObj name="Equation" r:id="rId4" imgW="13081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9513" y="5578475"/>
                        <a:ext cx="4208462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89557" y="32310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6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29000" y="4746625"/>
            <a:ext cx="698500" cy="103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01875" y="5914568"/>
            <a:ext cx="3254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Here’s the minimum!</a:t>
            </a:r>
          </a:p>
        </p:txBody>
      </p:sp>
    </p:spTree>
    <p:extLst>
      <p:ext uri="{BB962C8B-B14F-4D97-AF65-F5344CB8AC3E}">
        <p14:creationId xmlns:p14="http://schemas.microsoft.com/office/powerpoint/2010/main" val="20495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Guaranteed to get you close to the minimum (with fine enough grid)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Inefficient</a:t>
            </a:r>
          </a:p>
          <a:p>
            <a:pPr lvl="1"/>
            <a:r>
              <a:rPr lang="en-US" dirty="0" smtClean="0"/>
              <a:t>Only really works for 1-2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ular Callout 17"/>
          <p:cNvSpPr/>
          <p:nvPr/>
        </p:nvSpPr>
        <p:spPr>
          <a:xfrm>
            <a:off x="6777208" y="1492249"/>
            <a:ext cx="1419584" cy="562625"/>
          </a:xfrm>
          <a:prstGeom prst="wedgeRectCallout">
            <a:avLst>
              <a:gd name="adj1" fmla="val 39247"/>
              <a:gd name="adj2" fmla="val 73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You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692041" y="3721752"/>
            <a:ext cx="1419584" cy="562625"/>
          </a:xfrm>
          <a:prstGeom prst="wedgeRectCallout">
            <a:avLst>
              <a:gd name="adj1" fmla="val 34774"/>
              <a:gd name="adj2" fmla="val 906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Camp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762500" y="1492249"/>
            <a:ext cx="1419584" cy="562625"/>
          </a:xfrm>
          <a:prstGeom prst="wedgeRectCallout">
            <a:avLst>
              <a:gd name="adj1" fmla="val -37915"/>
              <a:gd name="adj2" fmla="val 1188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Fog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26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Callout 2"/>
          <p:cNvSpPr/>
          <p:nvPr/>
        </p:nvSpPr>
        <p:spPr>
          <a:xfrm>
            <a:off x="5365750" y="1285875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40375" y="1499249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191250" y="2084025"/>
            <a:ext cx="428625" cy="376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4267200" y="2286000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41825" y="2499374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984750" y="3084150"/>
            <a:ext cx="536576" cy="170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C -0.04583 0.06135 -0.09149 0.12315 -0.10937 0.15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optimization is used for</a:t>
            </a:r>
          </a:p>
          <a:p>
            <a:endParaRPr lang="en-US" dirty="0"/>
          </a:p>
          <a:p>
            <a:r>
              <a:rPr lang="en-US" dirty="0"/>
              <a:t>Different optimization concepts</a:t>
            </a:r>
          </a:p>
          <a:p>
            <a:endParaRPr lang="en-US" dirty="0"/>
          </a:p>
          <a:p>
            <a:r>
              <a:rPr lang="en-US" dirty="0"/>
              <a:t>Commonly used terminology, marked with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In the notes: pointers to how to perform optimization in </a:t>
            </a:r>
            <a:r>
              <a:rPr lang="en-US" dirty="0"/>
              <a:t>common programming languages (R, Python,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6899149" y="2361101"/>
            <a:ext cx="967196" cy="9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828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Gradient descent: </a:t>
            </a:r>
            <a:r>
              <a:rPr lang="en-US" sz="2800" dirty="0" smtClean="0"/>
              <a:t>An optimization technique where parameters are updated proportionally to the negative gradient to continually step “downhill” in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094664"/>
            <a:ext cx="7207250" cy="811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5329021"/>
            <a:ext cx="2587625" cy="12400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635624" y="3906335"/>
            <a:ext cx="1079501" cy="1422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05250" y="3906335"/>
            <a:ext cx="1143000" cy="60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1375" y="4603750"/>
            <a:ext cx="330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Step-size parameter</a:t>
            </a:r>
          </a:p>
        </p:txBody>
      </p:sp>
    </p:spTree>
    <p:extLst>
      <p:ext uri="{BB962C8B-B14F-4D97-AF65-F5344CB8AC3E}">
        <p14:creationId xmlns:p14="http://schemas.microsoft.com/office/powerpoint/2010/main" val="41576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 descr="GradD_1d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43" r="-2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76"/>
          <a:stretch/>
        </p:blipFill>
        <p:spPr>
          <a:xfrm>
            <a:off x="1174749" y="797413"/>
            <a:ext cx="6794501" cy="456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9" t="93924" r="55382" b="2290"/>
          <a:stretch/>
        </p:blipFill>
        <p:spPr>
          <a:xfrm>
            <a:off x="174624" y="5588000"/>
            <a:ext cx="8399860" cy="53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2250" y="6302375"/>
            <a:ext cx="12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≈ 5 / 12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54666" y="797413"/>
            <a:ext cx="2797631" cy="1125250"/>
          </a:xfrm>
          <a:prstGeom prst="wedgeRectCallout">
            <a:avLst>
              <a:gd name="adj1" fmla="val -98276"/>
              <a:gd name="adj2" fmla="val 297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But we had to calculate the gradient!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97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4954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what if we don’t know how to calculate the gradient?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dirty="0" smtClean="0"/>
              <a:t>… We approximate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834872"/>
            <a:ext cx="5349875" cy="8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2915"/>
              </p:ext>
            </p:extLst>
          </p:nvPr>
        </p:nvGraphicFramePr>
        <p:xfrm>
          <a:off x="1527684" y="1060824"/>
          <a:ext cx="5908896" cy="56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Equation" r:id="rId3" imgW="2133600" imgH="203200" progId="Equation.3">
                  <p:embed/>
                </p:oleObj>
              </mc:Choice>
              <mc:Fallback>
                <p:oleObj name="Equation" r:id="rId3" imgW="213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7684" y="1060824"/>
                        <a:ext cx="5908896" cy="56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562"/>
          <a:stretch/>
        </p:blipFill>
        <p:spPr>
          <a:xfrm>
            <a:off x="399393" y="1623576"/>
            <a:ext cx="6633867" cy="4292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60" y="5915603"/>
            <a:ext cx="30868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latin typeface="Helvetica"/>
                <a:cs typeface="Helvetica"/>
              </a:rPr>
              <a:t>θ</a:t>
            </a:r>
            <a:r>
              <a:rPr lang="en-US" sz="3600" b="1" dirty="0" smtClean="0">
                <a:latin typeface="Helvetica"/>
                <a:cs typeface="Helvetica"/>
              </a:rPr>
              <a:t> = -1.294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335" y="2667335"/>
            <a:ext cx="4190665" cy="41906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3328014" y="4581377"/>
            <a:ext cx="2315140" cy="1657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466303" y="43000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3874" y="52002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4067573" y="5148041"/>
            <a:ext cx="2170444" cy="570621"/>
          </a:xfrm>
          <a:prstGeom prst="wedgeRectCallout">
            <a:avLst>
              <a:gd name="adj1" fmla="val 28637"/>
              <a:gd name="adj2" fmla="val -9244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Local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6865200" y="4424666"/>
            <a:ext cx="2246645" cy="570621"/>
          </a:xfrm>
          <a:prstGeom prst="wedgeRectCallout">
            <a:avLst>
              <a:gd name="adj1" fmla="val -37289"/>
              <a:gd name="adj2" fmla="val 9348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Global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4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Local minimum: </a:t>
            </a:r>
            <a:r>
              <a:rPr lang="en-US" sz="2800" dirty="0"/>
              <a:t>a point x∗ is a local minimum if it is the lowest value of the function within some range centered on x∗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38117" y="2578100"/>
            <a:ext cx="7953376" cy="1251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Global minimum: </a:t>
            </a:r>
            <a:r>
              <a:rPr lang="en-US" sz="2800" dirty="0"/>
              <a:t>a point </a:t>
            </a:r>
            <a:r>
              <a:rPr lang="en-US" sz="2800" dirty="0" smtClean="0"/>
              <a:t>x</a:t>
            </a:r>
            <a:r>
              <a:rPr lang="en-US" sz="2800" dirty="0"/>
              <a:t>∗ is a global minimum if it is the lowest value of the function across all allowable values of the parameter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21690" y="25985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37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vs. non-convex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047750"/>
            <a:ext cx="4000500" cy="4000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199"/>
            <a:ext cx="3775076" cy="2892426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Convex function: </a:t>
            </a:r>
            <a:r>
              <a:rPr lang="en-US" sz="2800" dirty="0"/>
              <a:t>A function is convex if for every line segment drawn between two points on the function, that line segment passes above the graph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33424" y="3632200"/>
            <a:ext cx="3775076" cy="998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Non-convex function: </a:t>
            </a:r>
            <a:r>
              <a:rPr lang="en-US" sz="2800" dirty="0" smtClean="0"/>
              <a:t>A function that is not convex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3652688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28028" y="5234207"/>
            <a:ext cx="8319693" cy="7665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 minimum on a convex function is guaranteed to be a global minimum!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5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7" grpId="1" build="allAtOnce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70661"/>
              </p:ext>
            </p:extLst>
          </p:nvPr>
        </p:nvGraphicFramePr>
        <p:xfrm>
          <a:off x="733424" y="1270000"/>
          <a:ext cx="461962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005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222375"/>
            <a:ext cx="3822700" cy="2470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69"/>
          <a:stretch/>
        </p:blipFill>
        <p:spPr>
          <a:xfrm>
            <a:off x="4533716" y="1222375"/>
            <a:ext cx="4610284" cy="2470361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4032251" y="2386647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60" y="4175124"/>
            <a:ext cx="3629526" cy="241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9" y="4175124"/>
            <a:ext cx="3571875" cy="24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notes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25" y="2899736"/>
            <a:ext cx="893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Helvetica"/>
                <a:cs typeface="Helvetica"/>
              </a:rPr>
              <a:t>http</a:t>
            </a:r>
            <a:r>
              <a:rPr lang="en-US" sz="6000" b="1" dirty="0">
                <a:latin typeface="Helvetica"/>
                <a:cs typeface="Helvetica"/>
              </a:rPr>
              <a:t>://</a:t>
            </a:r>
            <a:r>
              <a:rPr lang="en-US" sz="6000" b="1" dirty="0" err="1">
                <a:latin typeface="Helvetica"/>
                <a:cs typeface="Helvetica"/>
              </a:rPr>
              <a:t>bit.do</a:t>
            </a:r>
            <a:r>
              <a:rPr lang="en-US" sz="6000" b="1" dirty="0">
                <a:latin typeface="Helvetica"/>
                <a:cs typeface="Helvetica"/>
              </a:rPr>
              <a:t>/</a:t>
            </a:r>
            <a:r>
              <a:rPr lang="en-US" sz="6000" b="1" dirty="0" err="1">
                <a:latin typeface="Helvetica"/>
                <a:cs typeface="Helvetica"/>
              </a:rPr>
              <a:t>IntroOptim</a:t>
            </a:r>
            <a:endParaRPr lang="en-US" sz="6000" b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19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06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Working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213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Hung-over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35325" y="3950245"/>
            <a:ext cx="2286000" cy="2286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Helvetica"/>
                <a:cs typeface="Helvetica"/>
              </a:rPr>
              <a:t>Skipping</a:t>
            </a:r>
            <a:endParaRPr lang="en-US" sz="24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cxnSp>
        <p:nvCxnSpPr>
          <p:cNvPr id="8" name="Straight Arrow Connector 7"/>
          <p:cNvCxnSpPr>
            <a:stCxn id="5" idx="4"/>
            <a:endCxn id="6" idx="7"/>
          </p:cNvCxnSpPr>
          <p:nvPr/>
        </p:nvCxnSpPr>
        <p:spPr>
          <a:xfrm flipH="1">
            <a:off x="5186548" y="3321595"/>
            <a:ext cx="14777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4"/>
            <a:endCxn id="6" idx="1"/>
          </p:cNvCxnSpPr>
          <p:nvPr/>
        </p:nvCxnSpPr>
        <p:spPr>
          <a:xfrm>
            <a:off x="2333625" y="3321595"/>
            <a:ext cx="12364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501" y="3813720"/>
            <a:ext cx="247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Work) =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599" y="3813720"/>
            <a:ext cx="32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Hung-over) = ?</a:t>
            </a:r>
          </a:p>
        </p:txBody>
      </p:sp>
    </p:spTree>
    <p:extLst>
      <p:ext uri="{BB962C8B-B14F-4D97-AF65-F5344CB8AC3E}">
        <p14:creationId xmlns:p14="http://schemas.microsoft.com/office/powerpoint/2010/main" val="18268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365250"/>
            <a:ext cx="1251709" cy="1251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49" y="5445125"/>
            <a:ext cx="825500" cy="123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5375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Hung-over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4175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60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4175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60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18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4175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4175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60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4167388"/>
            <a:ext cx="1200910" cy="12009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26383" b="16406"/>
          <a:stretch/>
        </p:blipFill>
        <p:spPr>
          <a:xfrm>
            <a:off x="828674" y="2752760"/>
            <a:ext cx="1071564" cy="12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" y="3480198"/>
            <a:ext cx="7950201" cy="116975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6833"/>
              </p:ext>
            </p:extLst>
          </p:nvPr>
        </p:nvGraphicFramePr>
        <p:xfrm>
          <a:off x="460375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42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57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26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0625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Attending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2531"/>
              </p:ext>
            </p:extLst>
          </p:nvPr>
        </p:nvGraphicFramePr>
        <p:xfrm>
          <a:off x="4984750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18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30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5000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5167326"/>
            <a:ext cx="8096250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74750"/>
            <a:ext cx="7953375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Almost the same as single-dimensional, but as a vector to represent both the magnitude and direction: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2639124"/>
            <a:ext cx="6953250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994832"/>
            <a:ext cx="8032750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 descr="MD_Grad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079499"/>
            <a:ext cx="7770812" cy="5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04900"/>
            <a:ext cx="4343400" cy="539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7" y="2962275"/>
            <a:ext cx="5113683" cy="800100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3238501" y="3228022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0500" y="4492625"/>
            <a:ext cx="282575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work</a:t>
            </a:r>
            <a:r>
              <a:rPr lang="en-US" sz="3000" i="1" dirty="0">
                <a:latin typeface="Helvetica"/>
                <a:cs typeface="Helvetica"/>
              </a:rPr>
              <a:t> </a:t>
            </a:r>
            <a:r>
              <a:rPr lang="en-US" sz="3000" i="1" dirty="0" smtClean="0">
                <a:latin typeface="Helvetica"/>
                <a:cs typeface="Helvetica"/>
              </a:rPr>
              <a:t>= 0.3</a:t>
            </a:r>
          </a:p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hungover</a:t>
            </a:r>
            <a:r>
              <a:rPr lang="en-US" sz="3000" i="1" dirty="0" smtClean="0">
                <a:latin typeface="Helvetica"/>
                <a:cs typeface="Helvetica"/>
              </a:rPr>
              <a:t> </a:t>
            </a:r>
            <a:r>
              <a:rPr lang="en-US" sz="3000" i="1" dirty="0">
                <a:latin typeface="Helvetica"/>
                <a:cs typeface="Helvetica"/>
              </a:rPr>
              <a:t>= </a:t>
            </a:r>
            <a:r>
              <a:rPr lang="en-US" sz="3000" i="1" dirty="0" smtClean="0">
                <a:latin typeface="Helvetica"/>
                <a:cs typeface="Helvetica"/>
              </a:rPr>
              <a:t>0.4</a:t>
            </a:r>
            <a:endParaRPr lang="en-US" sz="3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56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Differentiable functions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Differentiable: </a:t>
            </a:r>
            <a:r>
              <a:rPr lang="en-US" sz="2800" dirty="0"/>
              <a:t>A function is differentiable if there exists a function that provides the gradient at every allowable value of its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842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78968"/>
              </p:ext>
            </p:extLst>
          </p:nvPr>
        </p:nvGraphicFramePr>
        <p:xfrm>
          <a:off x="733424" y="1270000"/>
          <a:ext cx="763587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  <a:gridCol w="3016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Multi-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optim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minimize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fminsearch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</a:p>
          <a:p>
            <a:endParaRPr lang="en-US" dirty="0"/>
          </a:p>
          <a:p>
            <a:r>
              <a:rPr lang="en-US" dirty="0" smtClean="0"/>
              <a:t>Regularization</a:t>
            </a:r>
          </a:p>
          <a:p>
            <a:endParaRPr lang="en-US" dirty="0"/>
          </a:p>
          <a:p>
            <a:r>
              <a:rPr lang="en-US" dirty="0" smtClean="0"/>
              <a:t>Sparse coding</a:t>
            </a:r>
          </a:p>
          <a:p>
            <a:endParaRPr lang="en-US" dirty="0"/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971550"/>
          </a:xfrm>
        </p:spPr>
        <p:txBody>
          <a:bodyPr/>
          <a:lstStyle/>
          <a:p>
            <a:r>
              <a:rPr lang="en-US" dirty="0" smtClean="0"/>
              <a:t>What happens when the cost function is expensive?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4" y="2066925"/>
            <a:ext cx="2857500" cy="39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9875" y="2016125"/>
            <a:ext cx="3540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&gt;14 million images!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47999"/>
            <a:ext cx="8229600" cy="18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want to fit your model to the entire dataset</a:t>
            </a:r>
            <a:r>
              <a:rPr lang="is-IS" dirty="0" smtClean="0"/>
              <a:t>… but computing the entire cost function thousands of times would take forever!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028" y="2127250"/>
            <a:ext cx="8319693" cy="2254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If your cost function is decomposable into costs from each individual observation, you can approximate the gradient by calculating the cost on a random subset of the data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40195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Stochastic gradient descent: </a:t>
            </a:r>
            <a:r>
              <a:rPr lang="en-US" sz="2800" dirty="0" smtClean="0"/>
              <a:t>Performing gradient descent iteratively using subsets of the full data set to calculate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256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7000"/>
            <a:ext cx="4397375" cy="43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397000"/>
            <a:ext cx="4397375" cy="4397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2750" y="3683000"/>
            <a:ext cx="301625" cy="30162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84375" y="1397000"/>
            <a:ext cx="301625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84375" y="3984625"/>
            <a:ext cx="3016250" cy="1666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9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787525"/>
            <a:ext cx="8540750" cy="2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4" y="1374318"/>
            <a:ext cx="6953250" cy="53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98" y="2032000"/>
            <a:ext cx="2423025" cy="44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543175"/>
            <a:ext cx="6413500" cy="819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060451"/>
            <a:ext cx="4264024" cy="1227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07" y="3457615"/>
            <a:ext cx="6324518" cy="3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Regularization: </a:t>
            </a:r>
            <a:r>
              <a:rPr lang="en-US" sz="2800" dirty="0" smtClean="0"/>
              <a:t>Imposing an additional cost that is related to the magnitude of the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3" y="2716695"/>
            <a:ext cx="6905625" cy="527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750" y="4556125"/>
            <a:ext cx="411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Regularization term – e.g., L</a:t>
            </a:r>
            <a:r>
              <a:rPr lang="en-US" sz="2200" baseline="-25000" dirty="0" smtClean="0">
                <a:latin typeface="Helvetica"/>
                <a:cs typeface="Helvetica"/>
              </a:rPr>
              <a:t>2</a:t>
            </a:r>
            <a:r>
              <a:rPr lang="en-US" sz="2200" dirty="0" smtClean="0">
                <a:latin typeface="Helvetica"/>
                <a:cs typeface="Helvetica"/>
              </a:rPr>
              <a:t>: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3244473"/>
            <a:ext cx="2174875" cy="1311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75" y="5187950"/>
            <a:ext cx="3365500" cy="586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1000" y="3778250"/>
            <a:ext cx="3413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Strength of regularization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0625" y="3244473"/>
            <a:ext cx="2428875" cy="53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2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 and cost functions</a:t>
            </a:r>
          </a:p>
          <a:p>
            <a:endParaRPr lang="en-US" dirty="0"/>
          </a:p>
          <a:p>
            <a:r>
              <a:rPr lang="en-US" dirty="0" smtClean="0"/>
              <a:t>Single variable optimization</a:t>
            </a:r>
          </a:p>
          <a:p>
            <a:endParaRPr lang="en-US" dirty="0"/>
          </a:p>
          <a:p>
            <a:r>
              <a:rPr lang="en-US" dirty="0" smtClean="0"/>
              <a:t>Multi-variable optimization</a:t>
            </a:r>
          </a:p>
          <a:p>
            <a:endParaRPr lang="en-US" dirty="0"/>
          </a:p>
          <a:p>
            <a:r>
              <a:rPr lang="en-US" dirty="0" smtClean="0"/>
              <a:t>Optimization for machine learning</a:t>
            </a:r>
          </a:p>
          <a:p>
            <a:pPr lvl="1"/>
            <a:r>
              <a:rPr lang="en-US" dirty="0" smtClean="0"/>
              <a:t>Stochastic gradient descent</a:t>
            </a:r>
          </a:p>
          <a:p>
            <a:pPr lvl="1"/>
            <a:r>
              <a:rPr lang="en-US" dirty="0" smtClean="0"/>
              <a:t>Regularization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66144"/>
            <a:ext cx="4244975" cy="418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174" y="5690056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16684"/>
            <a:ext cx="2867026" cy="78191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74" y="838200"/>
            <a:ext cx="3717925" cy="5334000"/>
          </a:xfrm>
        </p:spPr>
        <p:txBody>
          <a:bodyPr/>
          <a:lstStyle/>
          <a:p>
            <a:r>
              <a:rPr lang="en-US" dirty="0" smtClean="0"/>
              <a:t>This lets you recreate all natural images very well</a:t>
            </a:r>
          </a:p>
          <a:p>
            <a:endParaRPr lang="en-US" dirty="0"/>
          </a:p>
          <a:p>
            <a:r>
              <a:rPr lang="en-US" dirty="0" smtClean="0"/>
              <a:t>But each image requires contributions from every basis image</a:t>
            </a:r>
          </a:p>
          <a:p>
            <a:endParaRPr lang="en-US" dirty="0"/>
          </a:p>
          <a:p>
            <a:r>
              <a:rPr lang="en-US" dirty="0" smtClean="0"/>
              <a:t>Inefficient if:</a:t>
            </a:r>
          </a:p>
          <a:p>
            <a:pPr lvl="1"/>
            <a:r>
              <a:rPr lang="en-US" dirty="0" smtClean="0"/>
              <a:t>Cost of activation (neural spiking)</a:t>
            </a:r>
          </a:p>
          <a:p>
            <a:pPr lvl="1"/>
            <a:r>
              <a:rPr lang="en-US" dirty="0" smtClean="0"/>
              <a:t>Composition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Sparse coding: </a:t>
            </a:r>
            <a:r>
              <a:rPr lang="en-US" sz="2800" dirty="0" smtClean="0"/>
              <a:t>Imposing an additional cost that is related to the magnitude of activated units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2776394"/>
            <a:ext cx="7858125" cy="59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3" y="4743450"/>
            <a:ext cx="3011557" cy="78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04" y="4678613"/>
            <a:ext cx="3946046" cy="8462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09875" y="3370405"/>
            <a:ext cx="4905375" cy="1373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97625" y="3370405"/>
            <a:ext cx="1317625" cy="1308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34346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err="1" smtClean="0">
                <a:latin typeface="Helvetica"/>
                <a:cs typeface="Helvetica"/>
              </a:rPr>
              <a:t>sparsity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100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Log-penalty</a:t>
            </a:r>
          </a:p>
        </p:txBody>
      </p:sp>
    </p:spTree>
    <p:extLst>
      <p:ext uri="{BB962C8B-B14F-4D97-AF65-F5344CB8AC3E}">
        <p14:creationId xmlns:p14="http://schemas.microsoft.com/office/powerpoint/2010/main" val="24545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49" y="968375"/>
            <a:ext cx="6413926" cy="4803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049" y="5771693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</p:spTree>
    <p:extLst>
      <p:ext uri="{BB962C8B-B14F-4D97-AF65-F5344CB8AC3E}">
        <p14:creationId xmlns:p14="http://schemas.microsoft.com/office/powerpoint/2010/main" val="28224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125" y="800556"/>
            <a:ext cx="627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Can we predict college GPA from ACT scores?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75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4424" y="6164848"/>
            <a:ext cx="473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Helvetica"/>
                <a:cs typeface="Helvetica"/>
              </a:rPr>
              <a:t>http://</a:t>
            </a:r>
            <a:r>
              <a:rPr lang="en-US" sz="1600" i="1" dirty="0" err="1">
                <a:latin typeface="Helvetica"/>
                <a:cs typeface="Helvetica"/>
              </a:rPr>
              <a:t>www.calvin.edu</a:t>
            </a:r>
            <a:r>
              <a:rPr lang="en-US" sz="1600" i="1" dirty="0">
                <a:latin typeface="Helvetica"/>
                <a:cs typeface="Helvetica"/>
              </a:rPr>
              <a:t>/~</a:t>
            </a:r>
            <a:r>
              <a:rPr lang="en-US" sz="1600" i="1" dirty="0" err="1">
                <a:latin typeface="Helvetica"/>
                <a:cs typeface="Helvetica"/>
              </a:rPr>
              <a:t>stob</a:t>
            </a:r>
            <a:r>
              <a:rPr lang="en-US" sz="1600" i="1" dirty="0">
                <a:latin typeface="Helvetica"/>
                <a:cs typeface="Helvetica"/>
              </a:rPr>
              <a:t>/data/</a:t>
            </a:r>
            <a:r>
              <a:rPr lang="en-US" sz="1600" i="1" dirty="0" err="1">
                <a:latin typeface="Helvetica"/>
                <a:cs typeface="Helvetica"/>
              </a:rPr>
              <a:t>actgpanona.csv</a:t>
            </a:r>
            <a:endParaRPr lang="en-US" sz="16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97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066801"/>
            <a:ext cx="3698874" cy="465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869710"/>
            <a:ext cx="4826000" cy="525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2825750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301750"/>
            <a:ext cx="3699523" cy="4302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4102100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1875" y="155947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</p:txBody>
      </p:sp>
      <p:sp>
        <p:nvSpPr>
          <p:cNvPr id="10" name="Isosceles Triangle 9"/>
          <p:cNvSpPr/>
          <p:nvPr/>
        </p:nvSpPr>
        <p:spPr>
          <a:xfrm rot="2806506">
            <a:off x="4394200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1875" y="480060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9700" y="31242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664200" y="2328911"/>
            <a:ext cx="12700" cy="79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5676900" y="3955197"/>
            <a:ext cx="0" cy="845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5750" y="2743200"/>
            <a:ext cx="2336800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Takes 17,665 iterations!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35750" y="2328911"/>
            <a:ext cx="323850" cy="41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97000"/>
            <a:ext cx="4243647" cy="4243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425"/>
            <a:ext cx="4251325" cy="4251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4375" y="2698750"/>
            <a:ext cx="460375" cy="46037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4750" y="1397000"/>
            <a:ext cx="2555875" cy="130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44750" y="3159125"/>
            <a:ext cx="2555875" cy="2492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&amp; Cost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Momentum: </a:t>
            </a:r>
            <a:r>
              <a:rPr lang="en-US" sz="2800" dirty="0" smtClean="0"/>
              <a:t>Modifying gradient descent such that your next step is a combination of the gradient and the previous step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75547"/>
            <a:ext cx="7905750" cy="571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1624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Gradient contribution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Momentum contribution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3214687" y="3746633"/>
            <a:ext cx="706438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6508750" y="3746633"/>
            <a:ext cx="468313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4000" y="3016250"/>
            <a:ext cx="3286125" cy="73038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09" y="1333500"/>
            <a:ext cx="3104241" cy="276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6" y="1301750"/>
            <a:ext cx="3262678" cy="379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3641725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3376" y="1559470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17,665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1" name="Isosceles Triangle 10"/>
          <p:cNvSpPr/>
          <p:nvPr/>
        </p:nvSpPr>
        <p:spPr>
          <a:xfrm rot="2806506">
            <a:off x="3552098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8044" y="4800600"/>
            <a:ext cx="1485668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 + momentum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9825" y="3019969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1.045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0.090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</a:t>
            </a:r>
            <a:r>
              <a:rPr lang="en-US" sz="2200" dirty="0" smtClean="0">
                <a:latin typeface="Helvetica"/>
                <a:cs typeface="Helvetica"/>
              </a:rPr>
              <a:t>1,884</a:t>
            </a: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5475060" y="3463925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likelihood?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Likelihood: </a:t>
            </a:r>
            <a:r>
              <a:rPr lang="en-US" sz="2800" dirty="0" smtClean="0"/>
              <a:t>The probability of observing your data given a particular model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644591"/>
              </p:ext>
            </p:extLst>
          </p:nvPr>
        </p:nvGraphicFramePr>
        <p:xfrm>
          <a:off x="952816" y="2668451"/>
          <a:ext cx="7039851" cy="12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Equation" r:id="rId4" imgW="1155700" imgH="203200" progId="Equation.3">
                  <p:embed/>
                </p:oleObj>
              </mc:Choice>
              <mc:Fallback>
                <p:oleObj name="Equation" r:id="rId4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816" y="2668451"/>
                        <a:ext cx="7039851" cy="1237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52816" y="2668451"/>
            <a:ext cx="3773929" cy="12377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23541" y="2780976"/>
            <a:ext cx="852100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7848" y="4028358"/>
            <a:ext cx="1848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set of data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2098" y="5047552"/>
            <a:ext cx="5964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model and its associated parameterization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97189" y="2780976"/>
            <a:ext cx="691327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3802297" y="3681177"/>
            <a:ext cx="2347294" cy="34718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0"/>
          </p:cNvCxnSpPr>
          <p:nvPr/>
        </p:nvCxnSpPr>
        <p:spPr>
          <a:xfrm flipH="1">
            <a:off x="5704449" y="3681177"/>
            <a:ext cx="1538404" cy="136637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13277"/>
              </p:ext>
            </p:extLst>
          </p:nvPr>
        </p:nvGraphicFramePr>
        <p:xfrm>
          <a:off x="2409160" y="4452768"/>
          <a:ext cx="2608920" cy="49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Equation" r:id="rId6" imgW="1130300" imgH="215900" progId="Equation.3">
                  <p:embed/>
                </p:oleObj>
              </mc:Choice>
              <mc:Fallback>
                <p:oleObj name="Equation" r:id="rId6" imgW="1130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9160" y="4452768"/>
                        <a:ext cx="2608920" cy="498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4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5" y="26949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balls were equally distributed – P(Black) = 0.5?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4491"/>
              </p:ext>
            </p:extLst>
          </p:nvPr>
        </p:nvGraphicFramePr>
        <p:xfrm>
          <a:off x="620884" y="3716575"/>
          <a:ext cx="7968843" cy="44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Equation" r:id="rId3" imgW="4076700" imgH="228600" progId="Equation.3">
                  <p:embed/>
                </p:oleObj>
              </mc:Choice>
              <mc:Fallback>
                <p:oleObj name="Equation" r:id="rId3" imgW="407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884" y="3716575"/>
                        <a:ext cx="7968843" cy="446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1935" y="4511386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urn was 75% filled with black balls?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31487"/>
              </p:ext>
            </p:extLst>
          </p:nvPr>
        </p:nvGraphicFramePr>
        <p:xfrm>
          <a:off x="186113" y="5532438"/>
          <a:ext cx="883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Equation" r:id="rId5" imgW="4521200" imgH="228600" progId="Equation.3">
                  <p:embed/>
                </p:oleObj>
              </mc:Choice>
              <mc:Fallback>
                <p:oleObj name="Equation" r:id="rId5" imgW="4521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13" y="5532438"/>
                        <a:ext cx="88392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5" y="25663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We can abstract this function and view it for any (allowed) value of the probability (</a:t>
            </a:r>
            <a:r>
              <a:rPr lang="en-US" sz="2200" dirty="0" err="1" smtClean="0">
                <a:latin typeface="Helvetica"/>
                <a:cs typeface="Helvetica"/>
              </a:rPr>
              <a:t>θ</a:t>
            </a:r>
            <a:r>
              <a:rPr lang="en-US" sz="2200" dirty="0" smtClean="0">
                <a:latin typeface="Helvetica"/>
                <a:cs typeface="Helvetica"/>
              </a:rPr>
              <a:t>):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7" y="3526918"/>
            <a:ext cx="6662163" cy="333108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061166" y="3536502"/>
            <a:ext cx="2797631" cy="1125250"/>
          </a:xfrm>
          <a:prstGeom prst="wedgeRectCallout">
            <a:avLst>
              <a:gd name="adj1" fmla="val -87495"/>
              <a:gd name="adj2" fmla="val 396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does this tell us about the urn?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93254"/>
              </p:ext>
            </p:extLst>
          </p:nvPr>
        </p:nvGraphicFramePr>
        <p:xfrm>
          <a:off x="2910003" y="3083523"/>
          <a:ext cx="2867781" cy="49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5" imgW="1333500" imgH="228600" progId="Equation.3">
                  <p:embed/>
                </p:oleObj>
              </mc:Choice>
              <mc:Fallback>
                <p:oleObj name="Equation" r:id="rId5" imgW="1333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003" y="3083523"/>
                        <a:ext cx="2867781" cy="49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5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IT_PresentationTemplate">
  <a:themeElements>
    <a:clrScheme name="MIT BCS">
      <a:dk1>
        <a:sysClr val="windowText" lastClr="000000"/>
      </a:dk1>
      <a:lt1>
        <a:sysClr val="window" lastClr="FFFFFF"/>
      </a:lt1>
      <a:dk2>
        <a:srgbClr val="8A8B8C"/>
      </a:dk2>
      <a:lt2>
        <a:srgbClr val="C2C0BF"/>
      </a:lt2>
      <a:accent1>
        <a:srgbClr val="01415A"/>
      </a:accent1>
      <a:accent2>
        <a:srgbClr val="017D9F"/>
      </a:accent2>
      <a:accent3>
        <a:srgbClr val="7F8FA9"/>
      </a:accent3>
      <a:accent4>
        <a:srgbClr val="088386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200"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MIT_PresentationTemplate.thmx</Template>
  <TotalTime>3142</TotalTime>
  <Words>1325</Words>
  <Application>Microsoft Macintosh PowerPoint</Application>
  <PresentationFormat>On-screen Show (4:3)</PresentationFormat>
  <Paragraphs>294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Helvetica</vt:lpstr>
      <vt:lpstr>Wingdings</vt:lpstr>
      <vt:lpstr>Zapf Dingbats</vt:lpstr>
      <vt:lpstr>Arial</vt:lpstr>
      <vt:lpstr>MIT_PresentationTemplate</vt:lpstr>
      <vt:lpstr>Equation</vt:lpstr>
      <vt:lpstr>Introduction to Optimization</vt:lpstr>
      <vt:lpstr>What you will learn</vt:lpstr>
      <vt:lpstr>Materials and notes</vt:lpstr>
      <vt:lpstr>Important terms</vt:lpstr>
      <vt:lpstr>Agenda</vt:lpstr>
      <vt:lpstr>Likelihood &amp; Cost Functions</vt:lpstr>
      <vt:lpstr>What is the likelihood?</vt:lpstr>
      <vt:lpstr>Example: Balls in urns</vt:lpstr>
      <vt:lpstr>Example: Balls in urns</vt:lpstr>
      <vt:lpstr>Maximum likelihood estimator</vt:lpstr>
      <vt:lpstr>Example: Coin flips</vt:lpstr>
      <vt:lpstr>Cost functions</vt:lpstr>
      <vt:lpstr>Likelihood -&gt; Cost</vt:lpstr>
      <vt:lpstr>Single-Variable Optimization</vt:lpstr>
      <vt:lpstr>Back to the urn problem…</vt:lpstr>
      <vt:lpstr>Grid search (brute force)</vt:lpstr>
      <vt:lpstr>Grid search (brute force)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vs. global minima</vt:lpstr>
      <vt:lpstr>Local vs. global minima</vt:lpstr>
      <vt:lpstr>Convex vs. non-convex functions</vt:lpstr>
      <vt:lpstr>Implementation</vt:lpstr>
      <vt:lpstr>Multi-Variable Optimization</vt:lpstr>
      <vt:lpstr>Lecture attendance problem</vt:lpstr>
      <vt:lpstr>Lecture attendance problem</vt:lpstr>
      <vt:lpstr>Lecture attendance problem</vt:lpstr>
      <vt:lpstr>Lecture attendance problem</vt:lpstr>
      <vt:lpstr>Lecture attendance problem</vt:lpstr>
      <vt:lpstr>Multi-dimensional gradients</vt:lpstr>
      <vt:lpstr>Multi-dimensional gradients</vt:lpstr>
      <vt:lpstr>Multi-dimensional gradient descent</vt:lpstr>
      <vt:lpstr>Multi-dimensional gradient descent</vt:lpstr>
      <vt:lpstr>Differentiable functions</vt:lpstr>
      <vt:lpstr>Implementation</vt:lpstr>
      <vt:lpstr>Optimization for Machine Learning</vt:lpstr>
      <vt:lpstr>Optimization for machine learning</vt:lpstr>
      <vt:lpstr>Stochastic gradient descent</vt:lpstr>
      <vt:lpstr>Stochastic gradient descent</vt:lpstr>
      <vt:lpstr>Stochastic gradient descent</vt:lpstr>
      <vt:lpstr>Stochastic gradient descent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Sparse coding</vt:lpstr>
      <vt:lpstr>Sparse coding</vt:lpstr>
      <vt:lpstr>Sparse coding</vt:lpstr>
      <vt:lpstr>Momentum</vt:lpstr>
      <vt:lpstr>Momentum</vt:lpstr>
      <vt:lpstr>Momentum</vt:lpstr>
      <vt:lpstr>Momentum</vt:lpstr>
      <vt:lpstr>Momentum</vt:lpstr>
      <vt:lpstr>Momentum</vt:lpstr>
      <vt:lpstr>Summary</vt:lpstr>
      <vt:lpstr>Important terms</vt:lpstr>
      <vt:lpstr>Questions?</vt:lpstr>
    </vt:vector>
  </TitlesOfParts>
  <Company>UC San Diego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Smith</dc:creator>
  <cp:lastModifiedBy>Microsoft Office User</cp:lastModifiedBy>
  <cp:revision>118</cp:revision>
  <dcterms:created xsi:type="dcterms:W3CDTF">2016-07-17T14:43:34Z</dcterms:created>
  <dcterms:modified xsi:type="dcterms:W3CDTF">2018-08-10T21:21:53Z</dcterms:modified>
</cp:coreProperties>
</file>